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2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56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D2C4F54-37CF-4534-AE44-2CDC73157FF1}" type="datetimeFigureOut">
              <a:rPr lang="ru-RU" smtClean="0"/>
              <a:pPr/>
              <a:t>06.07.2026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F90FF2-7F44-4AC0-95DF-059733D73BB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F90FF2-7F44-4AC0-95DF-059733D73BB3}" type="slidenum">
              <a:rPr lang="ru-RU" smtClean="0"/>
              <a:pPr/>
              <a:t>13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704BB83-FFCE-4206-A3CB-4128D499BAAA}" type="datetimeFigureOut">
              <a:rPr lang="ru-RU" smtClean="0"/>
              <a:pPr/>
              <a:t>06.07.2026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C6D4E11-C863-455E-97DE-DFD797EC1C8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704BB83-FFCE-4206-A3CB-4128D499BAAA}" type="datetimeFigureOut">
              <a:rPr lang="ru-RU" smtClean="0"/>
              <a:pPr/>
              <a:t>06.07.2026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C6D4E11-C863-455E-97DE-DFD797EC1C8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704BB83-FFCE-4206-A3CB-4128D499BAAA}" type="datetimeFigureOut">
              <a:rPr lang="ru-RU" smtClean="0"/>
              <a:pPr/>
              <a:t>06.07.2026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C6D4E11-C863-455E-97DE-DFD797EC1C8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704BB83-FFCE-4206-A3CB-4128D499BAAA}" type="datetimeFigureOut">
              <a:rPr lang="ru-RU" smtClean="0"/>
              <a:pPr/>
              <a:t>06.07.2026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C6D4E11-C863-455E-97DE-DFD797EC1C8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704BB83-FFCE-4206-A3CB-4128D499BAAA}" type="datetimeFigureOut">
              <a:rPr lang="ru-RU" smtClean="0"/>
              <a:pPr/>
              <a:t>06.07.2026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C6D4E11-C863-455E-97DE-DFD797EC1C8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704BB83-FFCE-4206-A3CB-4128D499BAAA}" type="datetimeFigureOut">
              <a:rPr lang="ru-RU" smtClean="0"/>
              <a:pPr/>
              <a:t>06.07.2026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C6D4E11-C863-455E-97DE-DFD797EC1C8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704BB83-FFCE-4206-A3CB-4128D499BAAA}" type="datetimeFigureOut">
              <a:rPr lang="ru-RU" smtClean="0"/>
              <a:pPr/>
              <a:t>06.07.2026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C6D4E11-C863-455E-97DE-DFD797EC1C8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704BB83-FFCE-4206-A3CB-4128D499BAAA}" type="datetimeFigureOut">
              <a:rPr lang="ru-RU" smtClean="0"/>
              <a:pPr/>
              <a:t>06.07.2026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C6D4E11-C863-455E-97DE-DFD797EC1C8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704BB83-FFCE-4206-A3CB-4128D499BAAA}" type="datetimeFigureOut">
              <a:rPr lang="ru-RU" smtClean="0"/>
              <a:pPr/>
              <a:t>06.07.2026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C6D4E11-C863-455E-97DE-DFD797EC1C8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704BB83-FFCE-4206-A3CB-4128D499BAAA}" type="datetimeFigureOut">
              <a:rPr lang="ru-RU" smtClean="0"/>
              <a:pPr/>
              <a:t>06.07.2026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C6D4E11-C863-455E-97DE-DFD797EC1C8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704BB83-FFCE-4206-A3CB-4128D499BAAA}" type="datetimeFigureOut">
              <a:rPr lang="ru-RU" smtClean="0"/>
              <a:pPr/>
              <a:t>06.07.2026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C6D4E11-C863-455E-97DE-DFD797EC1C8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C704BB83-FFCE-4206-A3CB-4128D499BAAA}" type="datetimeFigureOut">
              <a:rPr lang="ru-RU" smtClean="0"/>
              <a:pPr/>
              <a:t>06.07.2026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2C6D4E11-C863-455E-97DE-DFD797EC1C8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7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9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2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5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1.jpe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142976" y="274320"/>
            <a:ext cx="7790712" cy="1143000"/>
          </a:xfrm>
        </p:spPr>
        <p:txBody>
          <a:bodyPr>
            <a:noAutofit/>
          </a:bodyPr>
          <a:lstStyle/>
          <a:p>
            <a:r>
              <a:rPr lang="ru-RU" sz="8000" dirty="0" smtClean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</a:rPr>
              <a:t>«История кукол»</a:t>
            </a:r>
            <a:endParaRPr lang="ru-RU" sz="8000" dirty="0">
              <a:ln>
                <a:solidFill>
                  <a:schemeClr val="accent6">
                    <a:lumMod val="50000"/>
                  </a:schemeClr>
                </a:solidFill>
              </a:ln>
              <a:solidFill>
                <a:schemeClr val="accent3">
                  <a:lumMod val="60000"/>
                  <a:lumOff val="40000"/>
                </a:schemeClr>
              </a:solidFill>
              <a:effectLst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pic>
        <p:nvPicPr>
          <p:cNvPr id="5" name="Рисунок 4" descr="0_d3106_bf79897a_orig.jp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1214414" y="1643050"/>
            <a:ext cx="2857520" cy="3643338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4214810" y="3786190"/>
            <a:ext cx="4000528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5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Выполнила:</a:t>
            </a:r>
            <a:r>
              <a:rPr lang="ru-RU" sz="25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ru-RU" sz="25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Воспитатели 2-й </a:t>
            </a:r>
            <a:r>
              <a:rPr lang="ru-RU" sz="25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мл.гр</a:t>
            </a:r>
            <a:r>
              <a:rPr lang="ru-RU" sz="25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Прутяну</a:t>
            </a:r>
            <a:r>
              <a:rPr lang="ru-RU" sz="25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С.А</a:t>
            </a:r>
          </a:p>
          <a:p>
            <a:r>
              <a:rPr lang="ru-RU" sz="25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Ткачева С.В. 7.07.26г </a:t>
            </a:r>
            <a:endParaRPr lang="ru-RU" sz="25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4414" y="0"/>
            <a:ext cx="7498080" cy="1011540"/>
          </a:xfrm>
        </p:spPr>
        <p:txBody>
          <a:bodyPr>
            <a:normAutofit/>
          </a:bodyPr>
          <a:lstStyle/>
          <a:p>
            <a:r>
              <a:rPr lang="ru-RU" sz="2000" dirty="0" smtClean="0">
                <a:effectLst/>
                <a:latin typeface="Times New Roman" pitchFamily="18" charset="0"/>
                <a:cs typeface="Times New Roman" pitchFamily="18" charset="0"/>
              </a:rPr>
              <a:t>Обязательным атрибутом любого приличного магазина игрушек в  1949-1960 г.г. были куклы в национальных костюмах народов СССР.</a:t>
            </a:r>
            <a:endParaRPr lang="ru-RU" sz="2000" dirty="0"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 descr="42bc6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00100" y="1214422"/>
            <a:ext cx="5000660" cy="2714644"/>
          </a:xfrm>
          <a:prstGeom prst="rect">
            <a:avLst/>
          </a:prstGeom>
        </p:spPr>
      </p:pic>
      <p:pic>
        <p:nvPicPr>
          <p:cNvPr id="4" name="Рисунок 3" descr="034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142976" y="3929066"/>
            <a:ext cx="4357718" cy="2790828"/>
          </a:xfrm>
          <a:prstGeom prst="rect">
            <a:avLst/>
          </a:prstGeom>
        </p:spPr>
      </p:pic>
      <p:pic>
        <p:nvPicPr>
          <p:cNvPr id="6" name="Рисунок 5" descr="227343B_8.jpg"/>
          <p:cNvPicPr>
            <a:picLocks noChangeAspect="1"/>
          </p:cNvPicPr>
          <p:nvPr/>
        </p:nvPicPr>
        <p:blipFill>
          <a:blip r:embed="rId4" cstate="screen"/>
          <a:stretch>
            <a:fillRect/>
          </a:stretch>
        </p:blipFill>
        <p:spPr>
          <a:xfrm>
            <a:off x="6000760" y="2285992"/>
            <a:ext cx="2786082" cy="328614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0100" y="0"/>
            <a:ext cx="7933588" cy="1000108"/>
          </a:xfrm>
        </p:spPr>
        <p:txBody>
          <a:bodyPr>
            <a:normAutofit fontScale="90000"/>
          </a:bodyPr>
          <a:lstStyle/>
          <a:p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В 1970-80 годы был налажен выпуск пластмассы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Появились вот такие куклы.</a:t>
            </a:r>
            <a:endParaRPr lang="ru-RU" sz="2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 descr="009ce38e0a17c02b9f0bb2355f53c8575fd0c83f.jp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428596" y="1071546"/>
            <a:ext cx="2928958" cy="3500462"/>
          </a:xfrm>
          <a:prstGeom prst="rect">
            <a:avLst/>
          </a:prstGeom>
        </p:spPr>
      </p:pic>
      <p:pic>
        <p:nvPicPr>
          <p:cNvPr id="4" name="Рисунок 3" descr="fc805fca2e16f8ea72565774463b6718_i-17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071802" y="4005265"/>
            <a:ext cx="4357678" cy="2852735"/>
          </a:xfrm>
          <a:prstGeom prst="rect">
            <a:avLst/>
          </a:prstGeom>
        </p:spPr>
      </p:pic>
      <p:pic>
        <p:nvPicPr>
          <p:cNvPr id="5" name="Рисунок 4" descr="1592_90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786446" y="1142984"/>
            <a:ext cx="2586045" cy="285752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28662" y="0"/>
            <a:ext cx="8005026" cy="1142984"/>
          </a:xfrm>
        </p:spPr>
        <p:txBody>
          <a:bodyPr>
            <a:normAutofit/>
          </a:bodyPr>
          <a:lstStyle/>
          <a:p>
            <a:r>
              <a:rPr lang="ru-RU" sz="2000" dirty="0" smtClean="0">
                <a:effectLst/>
                <a:latin typeface="Times New Roman" pitchFamily="18" charset="0"/>
                <a:cs typeface="Times New Roman" pitchFamily="18" charset="0"/>
              </a:rPr>
              <a:t>У всех девочек в 80-е годы было пределом мечтаний кукла производства ГДР</a:t>
            </a:r>
            <a:endParaRPr lang="ru-RU" sz="2000" dirty="0"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 descr="0_1556d_8cb867f_-1-L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14348" y="1142984"/>
            <a:ext cx="2928958" cy="2428892"/>
          </a:xfrm>
          <a:prstGeom prst="rect">
            <a:avLst/>
          </a:prstGeom>
        </p:spPr>
      </p:pic>
      <p:pic>
        <p:nvPicPr>
          <p:cNvPr id="4" name="Рисунок 3" descr="1463188_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571868" y="1500174"/>
            <a:ext cx="2928958" cy="3929090"/>
          </a:xfrm>
          <a:prstGeom prst="rect">
            <a:avLst/>
          </a:prstGeom>
        </p:spPr>
      </p:pic>
      <p:pic>
        <p:nvPicPr>
          <p:cNvPr id="6" name="Рисунок 5" descr="2f2c4bbc9bd7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000760" y="4071918"/>
            <a:ext cx="2938459" cy="278608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940102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Современные куклы</a:t>
            </a:r>
            <a:br>
              <a:rPr lang="ru-RU" b="1" dirty="0" smtClean="0"/>
            </a:br>
            <a:r>
              <a:rPr lang="ru-RU" dirty="0" smtClean="0"/>
              <a:t>Кукла </a:t>
            </a:r>
            <a:r>
              <a:rPr lang="ru-RU" dirty="0" err="1" smtClean="0"/>
              <a:t>Барби</a:t>
            </a:r>
            <a:endParaRPr lang="ru-RU" dirty="0"/>
          </a:p>
        </p:txBody>
      </p:sp>
      <p:pic>
        <p:nvPicPr>
          <p:cNvPr id="3" name="Рисунок 2" descr="0a01c547c47696f19960e05337cdb75e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85786" y="1214422"/>
            <a:ext cx="3214710" cy="4071966"/>
          </a:xfrm>
          <a:prstGeom prst="rect">
            <a:avLst/>
          </a:prstGeom>
        </p:spPr>
      </p:pic>
      <p:pic>
        <p:nvPicPr>
          <p:cNvPr id="5" name="Рисунок 4" descr="td6599-7609.jpg"/>
          <p:cNvPicPr>
            <a:picLocks noChangeAspect="1"/>
          </p:cNvPicPr>
          <p:nvPr/>
        </p:nvPicPr>
        <p:blipFill>
          <a:blip r:embed="rId4" cstate="screen"/>
          <a:stretch>
            <a:fillRect/>
          </a:stretch>
        </p:blipFill>
        <p:spPr>
          <a:xfrm>
            <a:off x="4500562" y="1500174"/>
            <a:ext cx="3571900" cy="3786214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1000100" y="5214950"/>
            <a:ext cx="71438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С появлением куклы «</a:t>
            </a:r>
            <a:r>
              <a:rPr lang="ru-RU" sz="20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Барби</a:t>
            </a:r>
            <a:r>
              <a:rPr lang="ru-RU" sz="2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» в кукольном мире произошел переворот. Она стала мечтой и идеалом </a:t>
            </a:r>
            <a:r>
              <a:rPr lang="ru-RU" sz="20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девчонок.</a:t>
            </a:r>
            <a:endParaRPr lang="ru-RU" sz="20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1538" y="274320"/>
            <a:ext cx="7862150" cy="1297292"/>
          </a:xfrm>
        </p:spPr>
        <p:txBody>
          <a:bodyPr>
            <a:normAutofit fontScale="90000"/>
          </a:bodyPr>
          <a:lstStyle/>
          <a:p>
            <a:pPr algn="just"/>
            <a:r>
              <a:rPr lang="ru-RU" sz="2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Самые первые куклы </a:t>
            </a:r>
            <a:r>
              <a:rPr lang="ru-RU" sz="2400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Барби</a:t>
            </a:r>
            <a:r>
              <a:rPr lang="ru-RU" sz="2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появились 1959 г. У них были подведены глаза, ногти покрыты лаком. В 1964 г. У куклы стали сгибаться руки, в 1967 г. – руки и туловище в талии. В том же году изменилось ее лицо.</a:t>
            </a:r>
            <a:endParaRPr lang="ru-RU" sz="24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 descr="47218.jp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1142976" y="1571612"/>
            <a:ext cx="2500330" cy="3786214"/>
          </a:xfrm>
          <a:prstGeom prst="rect">
            <a:avLst/>
          </a:prstGeom>
        </p:spPr>
      </p:pic>
      <p:pic>
        <p:nvPicPr>
          <p:cNvPr id="4" name="Рисунок 3" descr="98917.jpg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5786446" y="1571612"/>
            <a:ext cx="2857504" cy="3571900"/>
          </a:xfrm>
          <a:prstGeom prst="rect">
            <a:avLst/>
          </a:prstGeom>
        </p:spPr>
      </p:pic>
      <p:pic>
        <p:nvPicPr>
          <p:cNvPr id="5" name="Рисунок 4" descr="85079.jpg"/>
          <p:cNvPicPr>
            <a:picLocks noChangeAspect="1"/>
          </p:cNvPicPr>
          <p:nvPr/>
        </p:nvPicPr>
        <p:blipFill>
          <a:blip r:embed="rId4" cstate="screen"/>
          <a:stretch>
            <a:fillRect/>
          </a:stretch>
        </p:blipFill>
        <p:spPr>
          <a:xfrm>
            <a:off x="3286116" y="2714620"/>
            <a:ext cx="2786082" cy="400052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0100" y="0"/>
            <a:ext cx="7926708" cy="1785926"/>
          </a:xfrm>
        </p:spPr>
        <p:txBody>
          <a:bodyPr>
            <a:normAutofit fontScale="90000"/>
          </a:bodyPr>
          <a:lstStyle/>
          <a:p>
            <a:pPr algn="just"/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Кукла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Барби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, ставшая одним из символов 20 столетия, продолжает свой путь в 21 веке. </a:t>
            </a:r>
            <a:r>
              <a:rPr lang="ru-RU" sz="22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Она всегда была красивой, модной. Более противоречивой игрушки история не знает. Противники не устают рассказывать о неправильных пропорциях тела и губительном влиянии после игры с ней, а поклонники любуются ее красотой.</a:t>
            </a:r>
            <a:endParaRPr lang="ru-RU" sz="22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 descr="0hpcSmNj6Iw.jp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642910" y="2643182"/>
            <a:ext cx="2667349" cy="3857652"/>
          </a:xfrm>
          <a:prstGeom prst="rect">
            <a:avLst/>
          </a:prstGeom>
        </p:spPr>
      </p:pic>
      <p:pic>
        <p:nvPicPr>
          <p:cNvPr id="4" name="Рисунок 3" descr="1260019706_pprn5teidcjiszb.jpeg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6286512" y="2786058"/>
            <a:ext cx="2724136" cy="3857652"/>
          </a:xfrm>
          <a:prstGeom prst="rect">
            <a:avLst/>
          </a:prstGeom>
        </p:spPr>
      </p:pic>
      <p:pic>
        <p:nvPicPr>
          <p:cNvPr id="5" name="Рисунок 4" descr="барби7.jpg"/>
          <p:cNvPicPr>
            <a:picLocks noChangeAspect="1"/>
          </p:cNvPicPr>
          <p:nvPr/>
        </p:nvPicPr>
        <p:blipFill>
          <a:blip r:embed="rId4" cstate="screen"/>
          <a:stretch>
            <a:fillRect/>
          </a:stretch>
        </p:blipFill>
        <p:spPr>
          <a:xfrm>
            <a:off x="3143240" y="2786058"/>
            <a:ext cx="3214710" cy="378621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5000" dirty="0" smtClean="0"/>
              <a:t>Кукла </a:t>
            </a:r>
            <a:r>
              <a:rPr lang="ru-RU" sz="5000" dirty="0" err="1" smtClean="0"/>
              <a:t>Реборн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71472" y="785794"/>
            <a:ext cx="4786346" cy="2428892"/>
          </a:xfrm>
        </p:spPr>
        <p:txBody>
          <a:bodyPr>
            <a:normAutofit fontScale="25000" lnSpcReduction="20000"/>
          </a:bodyPr>
          <a:lstStyle/>
          <a:p>
            <a:pPr>
              <a:buNone/>
            </a:pPr>
            <a:r>
              <a:rPr lang="ru-RU" sz="7200" dirty="0" smtClean="0">
                <a:solidFill>
                  <a:schemeClr val="tx2"/>
                </a:solidFill>
              </a:rPr>
              <a:t>           </a:t>
            </a:r>
            <a:r>
              <a:rPr lang="ru-RU" sz="96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Куклы младенцы завоевывают сердца по всему миру, шокируя, ужасая, потрясая, но, не оставляя равнодушными</a:t>
            </a:r>
            <a:r>
              <a:rPr lang="ru-RU" sz="9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None/>
            </a:pPr>
            <a:r>
              <a:rPr lang="ru-RU" sz="96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       Сейчас трудно понять, с чего все начиналось, хотя появились куклы </a:t>
            </a:r>
            <a:r>
              <a:rPr lang="ru-RU" sz="9600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Реборн</a:t>
            </a:r>
            <a:r>
              <a:rPr lang="ru-RU" sz="96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не так уж давно – всего-то лет 20 тому назад. Родиной их принято считать Америку.</a:t>
            </a:r>
            <a:r>
              <a:rPr lang="ru-RU" sz="9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solidFill>
                  <a:schemeClr val="tx2"/>
                </a:solidFill>
              </a:rPr>
              <a:t/>
            </a:r>
            <a:br>
              <a:rPr lang="ru-RU" sz="1600" dirty="0" smtClean="0">
                <a:solidFill>
                  <a:schemeClr val="tx2"/>
                </a:solidFill>
              </a:rPr>
            </a:br>
            <a:r>
              <a:rPr lang="ru-RU" sz="1600" dirty="0" smtClean="0"/>
              <a:t/>
            </a:r>
            <a:br>
              <a:rPr lang="ru-RU" sz="1600" dirty="0" smtClean="0"/>
            </a:br>
            <a:endParaRPr lang="ru-RU" sz="1600" dirty="0" smtClean="0"/>
          </a:p>
          <a:p>
            <a:pPr algn="just">
              <a:buNone/>
            </a:pPr>
            <a:endParaRPr lang="ru-RU" sz="1800" dirty="0">
              <a:solidFill>
                <a:schemeClr val="tx2"/>
              </a:solidFill>
            </a:endParaRPr>
          </a:p>
        </p:txBody>
      </p:sp>
      <p:pic>
        <p:nvPicPr>
          <p:cNvPr id="4" name="Рисунок 3" descr="493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57818" y="857232"/>
            <a:ext cx="3500462" cy="3327406"/>
          </a:xfrm>
          <a:prstGeom prst="rect">
            <a:avLst/>
          </a:prstGeom>
        </p:spPr>
      </p:pic>
      <p:pic>
        <p:nvPicPr>
          <p:cNvPr id="5" name="Рисунок 4" descr="4938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428728" y="4214818"/>
            <a:ext cx="3429024" cy="2643182"/>
          </a:xfrm>
          <a:prstGeom prst="rect">
            <a:avLst/>
          </a:prstGeom>
        </p:spPr>
      </p:pic>
      <p:pic>
        <p:nvPicPr>
          <p:cNvPr id="6" name="Рисунок 5" descr="494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357786" y="4143380"/>
            <a:ext cx="3786214" cy="271462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000100" y="357166"/>
            <a:ext cx="7933588" cy="1643074"/>
          </a:xfrm>
        </p:spPr>
        <p:txBody>
          <a:bodyPr>
            <a:normAutofit/>
          </a:bodyPr>
          <a:lstStyle/>
          <a:p>
            <a:r>
              <a:rPr lang="ru-RU" sz="3300" dirty="0" smtClean="0"/>
              <a:t>А мое увлечение – куклы Монстр Хай.</a:t>
            </a: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2800" dirty="0" smtClean="0"/>
              <a:t> </a:t>
            </a:r>
            <a:r>
              <a:rPr lang="ru-RU" sz="2000" dirty="0" smtClean="0">
                <a:effectLst/>
                <a:latin typeface="Times New Roman" pitchFamily="18" charset="0"/>
                <a:cs typeface="Times New Roman" pitchFamily="18" charset="0"/>
              </a:rPr>
              <a:t>В мае 2011 года куклы Монстр Хай появились в продаже и в России. Всего в серии Монстр Хай 76 кукол. Они все разные. Тело у кукол оригинальное, не похоже ни одно другое, существовавшее ранее</a:t>
            </a:r>
            <a:r>
              <a:rPr lang="ru-RU" sz="2000" dirty="0" smtClean="0"/>
              <a:t>.</a:t>
            </a:r>
            <a:endParaRPr lang="ru-RU" sz="2000" dirty="0"/>
          </a:p>
        </p:txBody>
      </p:sp>
      <p:pic>
        <p:nvPicPr>
          <p:cNvPr id="5" name="Рисунок 4" descr="m_fe6572f2f28942b68bcc5b23aa7df520.jp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642910" y="2500306"/>
            <a:ext cx="2571768" cy="3286148"/>
          </a:xfrm>
          <a:prstGeom prst="rect">
            <a:avLst/>
          </a:prstGeom>
        </p:spPr>
      </p:pic>
      <p:pic>
        <p:nvPicPr>
          <p:cNvPr id="6" name="Рисунок 5" descr="picture_5082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357554" y="2357430"/>
            <a:ext cx="2714644" cy="3786214"/>
          </a:xfrm>
          <a:prstGeom prst="rect">
            <a:avLst/>
          </a:prstGeom>
        </p:spPr>
      </p:pic>
      <p:pic>
        <p:nvPicPr>
          <p:cNvPr id="7" name="Рисунок 6" descr="апа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000728" y="2714620"/>
            <a:ext cx="3143272" cy="371477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28662" y="500042"/>
            <a:ext cx="7858180" cy="4643470"/>
          </a:xfrm>
        </p:spPr>
        <p:txBody>
          <a:bodyPr>
            <a:normAutofit fontScale="90000"/>
          </a:bodyPr>
          <a:lstStyle/>
          <a:p>
            <a:r>
              <a:rPr lang="ru-RU" sz="3300" dirty="0" smtClean="0">
                <a:solidFill>
                  <a:schemeClr val="tx2"/>
                </a:solidFill>
              </a:rPr>
              <a:t/>
            </a:r>
            <a:br>
              <a:rPr lang="ru-RU" sz="3300" dirty="0" smtClean="0">
                <a:solidFill>
                  <a:schemeClr val="tx2"/>
                </a:solidFill>
              </a:rPr>
            </a:br>
            <a:r>
              <a:rPr lang="ru-RU" sz="3300" dirty="0" smtClean="0">
                <a:solidFill>
                  <a:schemeClr val="tx2"/>
                </a:solidFill>
              </a:rPr>
              <a:t/>
            </a:r>
            <a:br>
              <a:rPr lang="ru-RU" sz="3300" dirty="0" smtClean="0">
                <a:solidFill>
                  <a:schemeClr val="tx2"/>
                </a:solidFill>
              </a:rPr>
            </a:br>
            <a:r>
              <a:rPr lang="ru-RU" sz="2000" dirty="0" smtClean="0">
                <a:solidFill>
                  <a:schemeClr val="tx2"/>
                </a:solidFill>
              </a:rPr>
              <a:t/>
            </a:r>
            <a:br>
              <a:rPr lang="ru-RU" sz="2000" dirty="0" smtClean="0">
                <a:solidFill>
                  <a:schemeClr val="tx2"/>
                </a:solidFill>
              </a:rPr>
            </a:b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24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Вывод</a:t>
            </a:r>
            <a:r>
              <a:rPr 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Изучив информацию о куклах, я пришла к выводу, что древние куклы отличаются от современных кукол по форме, красоте и назначению.</a:t>
            </a:r>
            <a:br>
              <a:rPr lang="ru-RU" sz="2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  В процессе исследования я узнала, что куклы использовались не только в игре, но ещё они являлись и оберегом, участниками древних обрядов. </a:t>
            </a:r>
            <a:br>
              <a:rPr lang="ru-RU" sz="2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  Древние куклы-обереги, использовались как хранители женщины, очага, дома, несли в себе оберегающую силу от злых духов, несчастий и бед.</a:t>
            </a:r>
            <a:br>
              <a:rPr lang="ru-RU" sz="2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   А куклы нашего времени помогают детям развивать речь, строить взаимоотношения, развиваться, договариваться. </a:t>
            </a:r>
            <a:br>
              <a:rPr lang="ru-RU" sz="2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  Я была удивлена тому,  что в Древней Руси куклы не шили, а мотали, т.е. не использовали иглу и ножницы.</a:t>
            </a:r>
            <a:br>
              <a:rPr lang="ru-RU" sz="2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     Работать по данной теме было интересно. Я узнала, много интересного о нашем прошлом, о том, как жили и во что верили, и играли наши предки. Я сделала вывод, что во все времена люди играли в куклы, но в каждом поколении она своя.</a:t>
            </a:r>
            <a:br>
              <a:rPr lang="ru-RU" sz="2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    Данная работа показала, что выдвинутая гипотеза  о том, что всегда ли игра с куклой была увлекательной, подтвердилась. </a:t>
            </a:r>
            <a:br>
              <a:rPr lang="ru-RU" sz="2200" dirty="0" smtClean="0">
                <a:latin typeface="Times New Roman" pitchFamily="18" charset="0"/>
                <a:cs typeface="Times New Roman" pitchFamily="18" charset="0"/>
              </a:rPr>
            </a:br>
            <a:endParaRPr lang="ru-RU" sz="22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5786" y="1643050"/>
            <a:ext cx="8147902" cy="178595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6000" b="1" dirty="0" smtClean="0"/>
              <a:t>Спасибо </a:t>
            </a:r>
            <a:br>
              <a:rPr lang="ru-RU" sz="6000" b="1" dirty="0" smtClean="0"/>
            </a:br>
            <a:r>
              <a:rPr lang="ru-RU" sz="6000" b="1" dirty="0" smtClean="0"/>
              <a:t>за </a:t>
            </a:r>
            <a:br>
              <a:rPr lang="ru-RU" sz="6000" b="1" dirty="0" smtClean="0"/>
            </a:br>
            <a:r>
              <a:rPr lang="ru-RU" sz="6000" b="1" dirty="0" smtClean="0"/>
              <a:t>внимание!</a:t>
            </a:r>
            <a:r>
              <a:rPr lang="ru-RU" sz="6000" dirty="0" smtClean="0"/>
              <a:t>!!</a:t>
            </a:r>
            <a:endParaRPr lang="ru-RU" sz="6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644650" y="274638"/>
            <a:ext cx="7499350" cy="6297634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Цель :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изучить историю возникновения кукол, их историю в жизни людей;</a:t>
            </a:r>
            <a:br>
              <a:rPr lang="ru-RU" sz="31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Задачи :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- познакомиться с историей появления куклы;</a:t>
            </a:r>
            <a:br>
              <a:rPr lang="ru-RU" sz="31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- познакомиться с народной игрушкой;</a:t>
            </a:r>
            <a:br>
              <a:rPr lang="ru-RU" sz="31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- узнать о куклах, сделанных первыми мастерами;</a:t>
            </a:r>
            <a:br>
              <a:rPr lang="ru-RU" sz="31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- узнать в какие куклы играют сейчас.</a:t>
            </a:r>
            <a:r>
              <a:rPr lang="ru-RU" sz="3100" dirty="0" smtClean="0"/>
              <a:t/>
            </a:r>
            <a:br>
              <a:rPr lang="ru-RU" sz="3100" dirty="0" smtClean="0"/>
            </a:br>
            <a:r>
              <a:rPr lang="ru-RU" dirty="0" smtClean="0"/>
              <a:t>Гипотеза: </a:t>
            </a:r>
            <a:r>
              <a:rPr lang="ru-RU" sz="3100" dirty="0" smtClean="0">
                <a:effectLst/>
                <a:latin typeface="Times New Roman" pitchFamily="18" charset="0"/>
                <a:cs typeface="Times New Roman" pitchFamily="18" charset="0"/>
              </a:rPr>
              <a:t>всегда ли игра с куклой была увлекательной?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sz="3100" dirty="0" smtClean="0"/>
              <a:t/>
            </a:r>
            <a:br>
              <a:rPr lang="ru-RU" sz="3100" dirty="0" smtClean="0"/>
            </a:br>
            <a:r>
              <a:rPr lang="ru-RU" sz="3100" dirty="0" smtClean="0"/>
              <a:t/>
            </a:r>
            <a:br>
              <a:rPr lang="ru-RU" sz="3100" dirty="0" smtClean="0"/>
            </a:br>
            <a:endParaRPr lang="ru-RU" sz="31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Содержимое 10"/>
          <p:cNvSpPr>
            <a:spLocks noGrp="1"/>
          </p:cNvSpPr>
          <p:nvPr>
            <p:ph idx="4294967295"/>
          </p:nvPr>
        </p:nvSpPr>
        <p:spPr>
          <a:xfrm>
            <a:off x="1142976" y="285728"/>
            <a:ext cx="7500990" cy="5962672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ru-RU" sz="2800" dirty="0" smtClean="0"/>
              <a:t>                        </a:t>
            </a:r>
            <a:r>
              <a:rPr lang="ru-RU" sz="2800" b="1" dirty="0" smtClean="0"/>
              <a:t>ПЕРВЫЕ КУКЛЫ</a:t>
            </a:r>
          </a:p>
          <a:p>
            <a:pPr algn="just">
              <a:buNone/>
            </a:pPr>
            <a:r>
              <a:rPr lang="ru-RU" sz="2800" dirty="0" smtClean="0"/>
              <a:t>  </a:t>
            </a:r>
            <a:r>
              <a:rPr lang="ru-RU" sz="25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Первые куклы были связаны с обрядами и   оберегами</a:t>
            </a:r>
          </a:p>
          <a:p>
            <a:pPr algn="just"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ru-RU" sz="1600" u="sng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Кукла</a:t>
            </a:r>
            <a:r>
              <a:rPr lang="ru-RU" sz="16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u="sng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Веснянка</a:t>
            </a:r>
            <a:r>
              <a:rPr lang="ru-RU" sz="16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  - подруги дарили друг другу, чтобы быстрей пришла     весна. Они делались без лица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.                                                         </a:t>
            </a:r>
          </a:p>
          <a:p>
            <a:pPr algn="just">
              <a:buNone/>
            </a:pPr>
            <a:endParaRPr lang="ru-RU" sz="1800" dirty="0" smtClean="0"/>
          </a:p>
          <a:p>
            <a:pPr algn="just">
              <a:buNone/>
            </a:pPr>
            <a:r>
              <a:rPr lang="ru-RU" sz="1800" dirty="0" smtClean="0"/>
              <a:t>                                                                                       </a:t>
            </a:r>
            <a:endParaRPr lang="ru-RU" sz="1800" dirty="0"/>
          </a:p>
        </p:txBody>
      </p:sp>
      <p:pic>
        <p:nvPicPr>
          <p:cNvPr id="12" name="Рисунок 11" descr="p6tPePsfWH8.jp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1357290" y="2500306"/>
            <a:ext cx="3143272" cy="3643338"/>
          </a:xfrm>
          <a:prstGeom prst="rect">
            <a:avLst/>
          </a:prstGeom>
        </p:spPr>
      </p:pic>
      <p:pic>
        <p:nvPicPr>
          <p:cNvPr id="13" name="Рисунок 12" descr="Аграфена КУпальница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000628" y="2428868"/>
            <a:ext cx="3214710" cy="378619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71538" y="357166"/>
            <a:ext cx="7786742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b="1" dirty="0" smtClean="0">
                <a:solidFill>
                  <a:schemeClr val="tx2"/>
                </a:solidFill>
              </a:rPr>
              <a:t>                                                        ОБЕРЕГОВЫЕ КУКЛЫ</a:t>
            </a:r>
          </a:p>
          <a:p>
            <a:pPr algn="just"/>
            <a:r>
              <a:rPr lang="ru-RU" dirty="0" smtClean="0">
                <a:solidFill>
                  <a:schemeClr val="tx2"/>
                </a:solidFill>
              </a:rPr>
              <a:t>Самой первой считается зольная </a:t>
            </a:r>
            <a:r>
              <a:rPr lang="ru-RU" dirty="0" err="1" smtClean="0">
                <a:solidFill>
                  <a:schemeClr val="tx2"/>
                </a:solidFill>
              </a:rPr>
              <a:t>обереговая</a:t>
            </a:r>
            <a:r>
              <a:rPr lang="ru-RU" dirty="0" smtClean="0">
                <a:solidFill>
                  <a:schemeClr val="tx2"/>
                </a:solidFill>
              </a:rPr>
              <a:t> кукла, которую делали из золы. Смешав золу с водой, делался небольшой шарик, которому придавалась форма. </a:t>
            </a:r>
            <a:endParaRPr lang="ru-RU" dirty="0">
              <a:solidFill>
                <a:schemeClr val="tx2"/>
              </a:solidFill>
            </a:endParaRPr>
          </a:p>
        </p:txBody>
      </p:sp>
      <p:pic>
        <p:nvPicPr>
          <p:cNvPr id="3" name="Рисунок 2" descr="3zolnye-kukly-oberegi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42976" y="1643050"/>
            <a:ext cx="3857652" cy="2571750"/>
          </a:xfrm>
          <a:prstGeom prst="rect">
            <a:avLst/>
          </a:prstGeom>
        </p:spPr>
      </p:pic>
      <p:pic>
        <p:nvPicPr>
          <p:cNvPr id="4" name="Рисунок 3" descr="129154590.png.jpg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5214942" y="4205286"/>
            <a:ext cx="3571900" cy="2652714"/>
          </a:xfrm>
          <a:prstGeom prst="rect">
            <a:avLst/>
          </a:prstGeom>
        </p:spPr>
      </p:pic>
      <p:pic>
        <p:nvPicPr>
          <p:cNvPr id="7" name="Рисунок 6" descr="914886e59b1082eec0a96266ac34e4c2.jpg"/>
          <p:cNvPicPr>
            <a:picLocks noChangeAspect="1"/>
          </p:cNvPicPr>
          <p:nvPr/>
        </p:nvPicPr>
        <p:blipFill>
          <a:blip r:embed="rId4" cstate="screen"/>
          <a:stretch>
            <a:fillRect/>
          </a:stretch>
        </p:blipFill>
        <p:spPr>
          <a:xfrm>
            <a:off x="5357818" y="1714488"/>
            <a:ext cx="3357586" cy="2428892"/>
          </a:xfrm>
          <a:prstGeom prst="rect">
            <a:avLst/>
          </a:prstGeom>
        </p:spPr>
      </p:pic>
      <p:pic>
        <p:nvPicPr>
          <p:cNvPr id="8" name="Рисунок 7" descr="kukly-ober-1.jpg"/>
          <p:cNvPicPr>
            <a:picLocks noChangeAspect="1"/>
          </p:cNvPicPr>
          <p:nvPr/>
        </p:nvPicPr>
        <p:blipFill>
          <a:blip r:embed="rId5" cstate="screen"/>
          <a:stretch>
            <a:fillRect/>
          </a:stretch>
        </p:blipFill>
        <p:spPr>
          <a:xfrm>
            <a:off x="1071538" y="4143356"/>
            <a:ext cx="3786214" cy="271464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71538" y="571481"/>
            <a:ext cx="4714908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b="1" dirty="0" smtClean="0">
                <a:solidFill>
                  <a:schemeClr val="tx2"/>
                </a:solidFill>
              </a:rPr>
              <a:t>                      </a:t>
            </a:r>
            <a:r>
              <a:rPr lang="ru-RU" sz="2800" b="1" dirty="0" smtClean="0">
                <a:solidFill>
                  <a:schemeClr val="tx2"/>
                </a:solidFill>
              </a:rPr>
              <a:t>Вепсская </a:t>
            </a:r>
            <a:r>
              <a:rPr lang="ru-RU" sz="2800" b="1" dirty="0">
                <a:solidFill>
                  <a:schemeClr val="tx2"/>
                </a:solidFill>
              </a:rPr>
              <a:t>кукла. </a:t>
            </a:r>
            <a:endParaRPr lang="ru-RU" sz="2800" b="1" dirty="0" smtClean="0">
              <a:solidFill>
                <a:schemeClr val="tx2"/>
              </a:solidFill>
            </a:endParaRPr>
          </a:p>
          <a:p>
            <a:pPr algn="just"/>
            <a:r>
              <a:rPr lang="ru-RU" sz="20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Такую </a:t>
            </a:r>
            <a:r>
              <a:rPr lang="ru-RU" sz="2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куклу изготавливали из старых вещей матери без использования ножниц и иглы. Это правило соблюдали с той целью, чтобы жизнь ребёнка была «не резаная и не колотая</a:t>
            </a:r>
            <a:r>
              <a:rPr lang="ru-RU" sz="20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»..</a:t>
            </a:r>
            <a:endParaRPr lang="ru-RU" sz="20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 descr="22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286512" y="285728"/>
            <a:ext cx="2571768" cy="3071834"/>
          </a:xfrm>
          <a:prstGeom prst="rect">
            <a:avLst/>
          </a:prstGeom>
        </p:spPr>
      </p:pic>
      <p:pic>
        <p:nvPicPr>
          <p:cNvPr id="4" name="Рисунок 3" descr="Десятиручка.jpg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1071538" y="3286124"/>
            <a:ext cx="3490915" cy="3286148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4643438" y="3429000"/>
            <a:ext cx="4286280" cy="29854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chemeClr val="tx2"/>
                </a:solidFill>
              </a:rPr>
              <a:t>         Кукла </a:t>
            </a:r>
            <a:r>
              <a:rPr lang="ru-RU" sz="2800" b="1" dirty="0">
                <a:solidFill>
                  <a:schemeClr val="tx2"/>
                </a:solidFill>
              </a:rPr>
              <a:t>"</a:t>
            </a:r>
            <a:r>
              <a:rPr lang="ru-RU" sz="2800" b="1" dirty="0" err="1">
                <a:solidFill>
                  <a:schemeClr val="tx2"/>
                </a:solidFill>
              </a:rPr>
              <a:t>Десятиручка</a:t>
            </a:r>
            <a:r>
              <a:rPr lang="ru-RU" sz="2800" dirty="0">
                <a:solidFill>
                  <a:schemeClr val="tx2"/>
                </a:solidFill>
              </a:rPr>
              <a:t>" </a:t>
            </a:r>
            <a:endParaRPr lang="ru-RU" sz="2800" dirty="0" smtClean="0">
              <a:solidFill>
                <a:schemeClr val="tx2"/>
              </a:solidFill>
            </a:endParaRPr>
          </a:p>
          <a:p>
            <a:r>
              <a:rPr lang="ru-RU" sz="20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Она   была </a:t>
            </a:r>
            <a:r>
              <a:rPr lang="ru-RU" sz="2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призвана способствовать в домашних делах хозяйке дома. Такую </a:t>
            </a:r>
            <a:r>
              <a:rPr lang="ru-RU" sz="20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куклу, </a:t>
            </a:r>
            <a:r>
              <a:rPr lang="ru-RU" sz="2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подружки дарили невесте на свадьбу, чтобы та всё успевала и всё у неё ладилось. У такой куклы много-много рук, чтобы все дела спорились, а дома всегда был порядок и достаток.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71538" y="571480"/>
            <a:ext cx="7572428" cy="29854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200" b="1" dirty="0" smtClean="0">
                <a:solidFill>
                  <a:schemeClr val="tx2"/>
                </a:solidFill>
              </a:rPr>
              <a:t>Первые деревянные куклы</a:t>
            </a:r>
          </a:p>
          <a:p>
            <a:pPr algn="just"/>
            <a:r>
              <a:rPr lang="ru-RU" sz="20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Довольно долго русские куклы оставались самодельными. Первые куклы, изготовленные мастерами, появились  в подмосковном Сергиевом-  Посаде еще в  16 веке. Вырезанные из дерева дешевые куклы. А к концу 19 века Сергиев Посад уже стал столицей игрушечного промысла России. Делают там  и по сей день. </a:t>
            </a:r>
          </a:p>
          <a:p>
            <a:pPr algn="just"/>
            <a:endParaRPr lang="ru-RU" sz="2000" dirty="0">
              <a:solidFill>
                <a:schemeClr val="tx2"/>
              </a:solidFill>
            </a:endParaRPr>
          </a:p>
          <a:p>
            <a:pPr algn="just"/>
            <a:r>
              <a:rPr lang="ru-RU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Сергиев </a:t>
            </a:r>
            <a:r>
              <a:rPr lang="ru-RU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Пасад</a:t>
            </a:r>
            <a:r>
              <a:rPr lang="ru-RU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16 век                Деревянные английские куклы 1775 год</a:t>
            </a:r>
            <a:r>
              <a:rPr lang="ru-RU" dirty="0" smtClean="0">
                <a:solidFill>
                  <a:schemeClr val="tx2"/>
                </a:solidFill>
              </a:rPr>
              <a:t>				</a:t>
            </a:r>
            <a:endParaRPr lang="ru-RU" dirty="0">
              <a:solidFill>
                <a:schemeClr val="tx2"/>
              </a:solidFill>
            </a:endParaRPr>
          </a:p>
        </p:txBody>
      </p:sp>
      <p:pic>
        <p:nvPicPr>
          <p:cNvPr id="3" name="Рисунок 2" descr="vLCe9falAF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357290" y="3714752"/>
            <a:ext cx="3611570" cy="2786082"/>
          </a:xfrm>
          <a:prstGeom prst="rect">
            <a:avLst/>
          </a:prstGeom>
        </p:spPr>
      </p:pic>
      <p:pic>
        <p:nvPicPr>
          <p:cNvPr id="4" name="Рисунок 3" descr="0_a5cc9_bc48292b_XXL.jpg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5500694" y="3714752"/>
            <a:ext cx="3201433" cy="278608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42976" y="500042"/>
            <a:ext cx="7429552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200" b="1" dirty="0" smtClean="0">
                <a:solidFill>
                  <a:schemeClr val="tx2"/>
                </a:solidFill>
              </a:rPr>
              <a:t>Французские куклы </a:t>
            </a:r>
          </a:p>
          <a:p>
            <a:pPr algn="just"/>
            <a:r>
              <a:rPr lang="ru-RU" sz="20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Они  прославились на весь мир уже в 16 веке . Но кроме игровой у них была еще одна важная роль – они знакомили дам с последними веяниями моды. Этих красавиц французы назвали </a:t>
            </a:r>
            <a:r>
              <a:rPr lang="ru-RU" sz="2000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пандорами</a:t>
            </a:r>
            <a:r>
              <a:rPr lang="ru-RU" sz="2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3" name="Рисунок 2" descr="5167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71538" y="2357430"/>
            <a:ext cx="3500462" cy="4286280"/>
          </a:xfrm>
          <a:prstGeom prst="rect">
            <a:avLst/>
          </a:prstGeom>
        </p:spPr>
      </p:pic>
      <p:pic>
        <p:nvPicPr>
          <p:cNvPr id="4" name="Рисунок 3" descr="SpisVuoK4rQ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000628" y="2428868"/>
            <a:ext cx="3857652" cy="442913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065482" cy="1082978"/>
          </a:xfrm>
        </p:spPr>
        <p:txBody>
          <a:bodyPr>
            <a:normAutofit/>
          </a:bodyPr>
          <a:lstStyle/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Французы стали прославленными мастерами по части механических кукол в конце 19 века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 descr="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357291" y="1785925"/>
            <a:ext cx="3929090" cy="4286281"/>
          </a:xfrm>
          <a:prstGeom prst="rect">
            <a:avLst/>
          </a:prstGeom>
        </p:spPr>
      </p:pic>
      <p:pic>
        <p:nvPicPr>
          <p:cNvPr id="4" name="Рисунок 3" descr="0_a5cf1_a9dd27e3_XXXL.jpg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5786446" y="1714488"/>
            <a:ext cx="2667000" cy="437007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1538" y="274320"/>
            <a:ext cx="7429552" cy="2083110"/>
          </a:xfrm>
        </p:spPr>
        <p:txBody>
          <a:bodyPr>
            <a:noAutofit/>
          </a:bodyPr>
          <a:lstStyle/>
          <a:p>
            <a:pPr algn="just"/>
            <a:r>
              <a:rPr lang="ru-RU" sz="3200" b="1" dirty="0" smtClean="0"/>
              <a:t>Фарфоровые куклы </a:t>
            </a:r>
            <a:r>
              <a:rPr lang="ru-RU" sz="2000" dirty="0" smtClean="0">
                <a:effectLst/>
                <a:latin typeface="Times New Roman" pitchFamily="18" charset="0"/>
                <a:cs typeface="Times New Roman" pitchFamily="18" charset="0"/>
              </a:rPr>
              <a:t>были мечтой и любимой игрушкой любой маленькой барышни того периода. В этот период появляются куклы, умеющие открывать и закрывать глаза, сидеть, сгибать руки и ноги, даже говорить. Изготавливали фарфоровых модниц в основном в Англии, Франции и Германии. В Российскую Империю их привозили или выписывали из Франции. Это была роскошь</a:t>
            </a:r>
            <a:r>
              <a:rPr lang="ru-RU" sz="2000" dirty="0" smtClean="0"/>
              <a:t>!</a:t>
            </a:r>
            <a:endParaRPr lang="ru-RU" sz="2000" dirty="0"/>
          </a:p>
        </p:txBody>
      </p:sp>
      <p:pic>
        <p:nvPicPr>
          <p:cNvPr id="3" name="Рисунок 2" descr="0_6fec5_6609fe06_XL.jp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1285852" y="2857496"/>
            <a:ext cx="3256122" cy="3786214"/>
          </a:xfrm>
          <a:prstGeom prst="rect">
            <a:avLst/>
          </a:prstGeom>
        </p:spPr>
      </p:pic>
      <p:pic>
        <p:nvPicPr>
          <p:cNvPr id="4" name="Рисунок 3" descr="702.jpe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86314" y="2857496"/>
            <a:ext cx="3576629" cy="378621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1496</TotalTime>
  <Words>465</Words>
  <Application>Microsoft Office PowerPoint</Application>
  <PresentationFormat>Экран (4:3)</PresentationFormat>
  <Paragraphs>38</Paragraphs>
  <Slides>19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Солнцестояние</vt:lpstr>
      <vt:lpstr>«История кукол»</vt:lpstr>
      <vt:lpstr>   Цель : - изучить историю возникновения кукол, их историю в жизни людей; Задачи : - познакомиться с историей появления куклы; - познакомиться с народной игрушкой; - узнать о куклах, сделанных первыми мастерами; - узнать в какие куклы играют сейчас. Гипотеза: всегда ли игра с куклой была увлекательной?    </vt:lpstr>
      <vt:lpstr>Слайд 3</vt:lpstr>
      <vt:lpstr>Слайд 4</vt:lpstr>
      <vt:lpstr>Слайд 5</vt:lpstr>
      <vt:lpstr>Слайд 6</vt:lpstr>
      <vt:lpstr>Слайд 7</vt:lpstr>
      <vt:lpstr>Французы стали прославленными мастерами по части механических кукол в конце 19 века</vt:lpstr>
      <vt:lpstr>Фарфоровые куклы были мечтой и любимой игрушкой любой маленькой барышни того периода. В этот период появляются куклы, умеющие открывать и закрывать глаза, сидеть, сгибать руки и ноги, даже говорить. Изготавливали фарфоровых модниц в основном в Англии, Франции и Германии. В Российскую Империю их привозили или выписывали из Франции. Это была роскошь!</vt:lpstr>
      <vt:lpstr>Обязательным атрибутом любого приличного магазина игрушек в  1949-1960 г.г. были куклы в национальных костюмах народов СССР.</vt:lpstr>
      <vt:lpstr>В 1970-80 годы был налажен выпуск пластмассы. Появились вот такие куклы.</vt:lpstr>
      <vt:lpstr>У всех девочек в 80-е годы было пределом мечтаний кукла производства ГДР</vt:lpstr>
      <vt:lpstr>Современные куклы Кукла Барби</vt:lpstr>
      <vt:lpstr>Самые первые куклы Барби появились 1959 г. У них были подведены глаза, ногти покрыты лаком. В 1964 г. У куклы стали сгибаться руки, в 1967 г. – руки и туловище в талии. В том же году изменилось ее лицо.</vt:lpstr>
      <vt:lpstr>  Кукла Барби, ставшая одним из символов 20 столетия, продолжает свой путь в 21 веке. Она всегда была красивой, модной. Более противоречивой игрушки история не знает. Противники не устают рассказывать о неправильных пропорциях тела и губительном влиянии после игры с ней, а поклонники любуются ее красотой.</vt:lpstr>
      <vt:lpstr>Кукла Реборн </vt:lpstr>
      <vt:lpstr>А мое увлечение – куклы Монстр Хай.  В мае 2011 года куклы Монстр Хай появились в продаже и в России. Всего в серии Монстр Хай 76 кукол. Они все разные. Тело у кукол оригинальное, не похоже ни одно другое, существовавшее ранее.</vt:lpstr>
      <vt:lpstr>      Вывод  Изучив информацию о куклах, я пришла к выводу, что древние куклы отличаются от современных кукол по форме, красоте и назначению.    В процессе исследования я узнала, что куклы использовались не только в игре, но ещё они являлись и оберегом, участниками древних обрядов.     Древние куклы-обереги, использовались как хранители женщины, очага, дома, несли в себе оберегающую силу от злых духов, несчастий и бед.     А куклы нашего времени помогают детям развивать речь, строить взаимоотношения, развиваться, договариваться.     Я была удивлена тому,  что в Древней Руси куклы не шили, а мотали, т.е. не использовали иглу и ножницы.      Работать по данной теме было интересно. Я узнала, много интересного о нашем прошлом, о том, как жили и во что верили, и играли наши предки. Я сделала вывод, что во все времена люди играли в куклы, но в каждом поколении она своя.      Данная работа показала, что выдвинутая гипотеза  о том, что всегда ли игра с куклой была увлекательной, подтвердилась.  </vt:lpstr>
      <vt:lpstr>Спасибо  за  внимание!!!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Костя</dc:creator>
  <cp:lastModifiedBy>Светлана</cp:lastModifiedBy>
  <cp:revision>81</cp:revision>
  <dcterms:created xsi:type="dcterms:W3CDTF">2016-01-16T17:12:49Z</dcterms:created>
  <dcterms:modified xsi:type="dcterms:W3CDTF">2026-07-06T16:34:34Z</dcterms:modified>
</cp:coreProperties>
</file>