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1" r:id="rId4"/>
    <p:sldId id="262" r:id="rId5"/>
    <p:sldId id="263" r:id="rId6"/>
    <p:sldId id="283" r:id="rId7"/>
    <p:sldId id="273" r:id="rId8"/>
    <p:sldId id="27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6" autoAdjust="0"/>
    <p:restoredTop sz="94660"/>
  </p:normalViewPr>
  <p:slideViewPr>
    <p:cSldViewPr>
      <p:cViewPr>
        <p:scale>
          <a:sx n="37" d="100"/>
          <a:sy n="37" d="100"/>
        </p:scale>
        <p:origin x="-2280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6B1C5-80D1-48C8-B41D-B952E02D76B3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D4446-C25B-40B7-B81B-B748728CE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746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75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Загнутый угол 8"/>
          <p:cNvSpPr/>
          <p:nvPr userDrawn="1"/>
        </p:nvSpPr>
        <p:spPr>
          <a:xfrm>
            <a:off x="1387004" y="1412776"/>
            <a:ext cx="6192688" cy="4248472"/>
          </a:xfrm>
          <a:prstGeom prst="foldedCorner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99000">
                <a:schemeClr val="accent3">
                  <a:tint val="37000"/>
                  <a:satMod val="300000"/>
                  <a:alpha val="33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596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699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172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51520" y="116632"/>
            <a:ext cx="8568952" cy="6552728"/>
          </a:xfrm>
          <a:prstGeom prst="roundRect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24" y="0"/>
            <a:ext cx="2284869" cy="15121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33205" y="12948"/>
            <a:ext cx="2503155" cy="15121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210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9979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70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088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028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443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367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61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45459-4F39-40B3-8D60-712144A78148}" type="datetimeFigureOut">
              <a:rPr lang="ru-RU" smtClean="0"/>
              <a:pPr/>
              <a:t>16.11.2025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D3EF-89F3-4F5B-A7F3-E77DCD85B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8375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556792"/>
            <a:ext cx="6480720" cy="19716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Презентация на тему:</a:t>
            </a:r>
            <a:b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«Моя малая Родина»</a:t>
            </a:r>
            <a:endParaRPr lang="ru-RU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3811488"/>
            <a:ext cx="5216624" cy="1201688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Подготовила воспитатель: </a:t>
            </a:r>
            <a:r>
              <a:rPr lang="ru-RU" sz="1800" b="1" i="1" dirty="0" err="1" smtClean="0">
                <a:solidFill>
                  <a:schemeClr val="tx2">
                    <a:lumMod val="75000"/>
                  </a:schemeClr>
                </a:solidFill>
              </a:rPr>
              <a:t>Прутяну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 С.А. </a:t>
            </a:r>
            <a:endParaRPr lang="ru-RU" sz="1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685" y="332656"/>
            <a:ext cx="828092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МУНИЦИПАЛЬНОЕ  БЮДЖЕТНОЕ  ДОШКОЛЬНОЕ  ОБРАЗОВАТЕЛЬНОЕ </a:t>
            </a:r>
            <a:endParaRPr lang="ru-RU" sz="1200" b="1" dirty="0">
              <a:solidFill>
                <a:schemeClr val="bg1"/>
              </a:solidFill>
              <a:latin typeface="+mj-lt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УЧРЕЖДЕНИЕ  ДЕТСКИЙ  </a:t>
            </a:r>
            <a:r>
              <a:rPr lang="ru-RU" sz="1600" b="1" u="sng" dirty="0" smtClean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САД №13 </a:t>
            </a:r>
            <a:r>
              <a:rPr lang="ru-RU" sz="1600" b="1" u="sng" dirty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«</a:t>
            </a:r>
            <a:r>
              <a:rPr lang="ru-RU" sz="1600" b="1" u="sng" dirty="0" smtClean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Сказка» </a:t>
            </a:r>
            <a:endParaRPr lang="ru-RU" sz="1200" b="1" dirty="0">
              <a:solidFill>
                <a:schemeClr val="bg1"/>
              </a:solidFill>
              <a:latin typeface="+mj-lt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 (МБДОУ № </a:t>
            </a:r>
            <a:r>
              <a:rPr lang="ru-RU" sz="1600" b="1" u="sng" dirty="0" smtClean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13</a:t>
            </a:r>
            <a:r>
              <a:rPr lang="ru-RU" sz="1600" b="1" u="sng" dirty="0">
                <a:solidFill>
                  <a:schemeClr val="bg1"/>
                </a:solidFill>
                <a:latin typeface="+mj-lt"/>
                <a:ea typeface="Times New Roman"/>
                <a:cs typeface="Times New Roman"/>
              </a:rPr>
              <a:t>)</a:t>
            </a:r>
            <a:endParaRPr lang="ru-RU" sz="1200" b="1" dirty="0">
              <a:solidFill>
                <a:schemeClr val="bg1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501317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г.Аксай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2025г.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862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Моя малая родина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65189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Моя -</a:t>
            </a:r>
            <a:r>
              <a:rPr lang="ru-RU" sz="3200" b="1" dirty="0" smtClean="0"/>
              <a:t> потому что здесь моя семья, </a:t>
            </a:r>
          </a:p>
          <a:p>
            <a:r>
              <a:rPr lang="ru-RU" sz="3200" b="1" dirty="0" smtClean="0"/>
              <a:t>мои друзья, мой дом, моя улица, </a:t>
            </a:r>
          </a:p>
          <a:p>
            <a:r>
              <a:rPr lang="ru-RU" sz="3200" b="1" dirty="0" smtClean="0"/>
              <a:t>мой детский сад…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2129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2592" y="3582308"/>
            <a:ext cx="64969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Малая - </a:t>
            </a:r>
            <a:r>
              <a:rPr lang="ru-RU" sz="3200" b="1" dirty="0" smtClean="0"/>
              <a:t>потому что это маленькая </a:t>
            </a:r>
          </a:p>
          <a:p>
            <a:r>
              <a:rPr lang="ru-RU" sz="3200" b="1" dirty="0" smtClean="0"/>
              <a:t>частичка моей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/>
              <a:t>необъятной страны.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52592" y="4797152"/>
            <a:ext cx="61446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Родина - </a:t>
            </a:r>
            <a:r>
              <a:rPr lang="ru-RU" sz="3200" b="1" dirty="0" smtClean="0"/>
              <a:t>потому что здесь живут </a:t>
            </a:r>
          </a:p>
          <a:p>
            <a:r>
              <a:rPr lang="ru-RU" sz="3200" b="1" dirty="0" smtClean="0"/>
              <a:t>родные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/>
              <a:t>моему сердцу люди.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99836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51658" y="793454"/>
            <a:ext cx="26923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Проблема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628800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/>
              <a:t>Отсутствие </a:t>
            </a:r>
            <a:r>
              <a:rPr lang="ru-RU" sz="2400" b="1" i="1" dirty="0"/>
              <a:t>у детей второй младшей группы систематизированных знаний о семье, детском саде, родном городе.</a:t>
            </a:r>
          </a:p>
          <a:p>
            <a:pPr algn="just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77043" y="3438395"/>
            <a:ext cx="13532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Цель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1673" y="4221088"/>
            <a:ext cx="7269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/>
              <a:t>Расширение </a:t>
            </a:r>
            <a:r>
              <a:rPr lang="ru-RU" sz="2400" b="1" i="1" dirty="0"/>
              <a:t>представлений дошкольников о родном городе, семье, детском саде. Воспитание чувства гордости и любви к своей малой Родине.</a:t>
            </a:r>
          </a:p>
        </p:txBody>
      </p:sp>
    </p:spTree>
    <p:extLst>
      <p:ext uri="{BB962C8B-B14F-4D97-AF65-F5344CB8AC3E}">
        <p14:creationId xmlns="" xmlns:p14="http://schemas.microsoft.com/office/powerpoint/2010/main" val="270059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2" y="369530"/>
            <a:ext cx="179247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Задачи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501" y="1015861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/>
              <a:t>Образовательные: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формировать </a:t>
            </a:r>
            <a:r>
              <a:rPr lang="ru-RU" b="1" i="1" dirty="0"/>
              <a:t>первоначальные представления о семье. Учить называть членов семьи;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формировать </a:t>
            </a:r>
            <a:r>
              <a:rPr lang="ru-RU" b="1" i="1" dirty="0"/>
              <a:t>положительное отношение к детскому саду; обобщить знания детей о профессиях сотрудников детского сада;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дать </a:t>
            </a:r>
            <a:r>
              <a:rPr lang="ru-RU" b="1" i="1" dirty="0"/>
              <a:t>элементарные представления о родном городе; формировать умение передавать свои впечатления о родном городе, узнавать главные достопримечательности на фото.</a:t>
            </a:r>
          </a:p>
          <a:p>
            <a:pPr algn="just"/>
            <a:r>
              <a:rPr lang="ru-RU" b="1" i="1" u="sng" dirty="0"/>
              <a:t>Развивающие: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развивать </a:t>
            </a:r>
            <a:r>
              <a:rPr lang="ru-RU" b="1" i="1" dirty="0"/>
              <a:t>внимание, память, мышление, наблюдательность;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продолжать </a:t>
            </a:r>
            <a:r>
              <a:rPr lang="ru-RU" b="1" i="1" dirty="0"/>
              <a:t>расширять и активизировать словарный запас по данной теме.</a:t>
            </a:r>
          </a:p>
          <a:p>
            <a:pPr algn="just"/>
            <a:r>
              <a:rPr lang="ru-RU" b="1" i="1" u="sng" dirty="0"/>
              <a:t>Воспитательные: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внушать </a:t>
            </a:r>
            <a:r>
              <a:rPr lang="ru-RU" b="1" i="1" dirty="0"/>
              <a:t>детям чувство гордости за свою семью; прививать уважительное, заботливое отношение к взрослому, к пожилым родственникам;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воспитывать </a:t>
            </a:r>
            <a:r>
              <a:rPr lang="ru-RU" b="1" i="1" dirty="0"/>
              <a:t>у детей доброе отношение  друг к другу и к тем, кто работает в детском саду;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i="1" dirty="0" smtClean="0"/>
              <a:t>воспитывать </a:t>
            </a:r>
            <a:r>
              <a:rPr lang="ru-RU" b="1" i="1" dirty="0"/>
              <a:t>в детях чувство любви к своему городу.</a:t>
            </a:r>
          </a:p>
          <a:p>
            <a:pPr algn="just"/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556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1125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 smtClean="0">
                <a:solidFill>
                  <a:sysClr val="windowText" lastClr="000000">
                    <a:lumMod val="95000"/>
                    <a:lumOff val="5000"/>
                  </a:sysClr>
                </a:solidFill>
                <a:latin typeface="+mn-lt"/>
              </a:rPr>
              <a:t>Знакомя детей нашей группы с понятием «малая Родина», мы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+mn-lt"/>
              </a:rPr>
              <a:t>поставили для себя цель: помочь детям лучше узнать свою семью, свой дом, детский сад, родной</a:t>
            </a:r>
            <a:r>
              <a:rPr kumimoji="0" lang="ru-RU" sz="2800" b="1" i="1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+mn-lt"/>
              </a:rPr>
              <a:t> город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+mn-lt"/>
              </a:rPr>
              <a:t>. Для родителей своя цель: заинтересовать жизнью детей в детском саду, вовлечь в совместную деятельность по воспитанию наших детей.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17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400" b="1" i="1" u="dotDotDash" dirty="0">
                <a:solidFill>
                  <a:srgbClr val="000000"/>
                </a:solidFill>
                <a:latin typeface="+mn-lt"/>
                <a:ea typeface="Calibri"/>
              </a:rPr>
              <a:t>Консультация для родителей </a:t>
            </a:r>
            <a:r>
              <a:rPr lang="ru-RU" sz="2400" i="1" dirty="0">
                <a:solidFill>
                  <a:srgbClr val="000000"/>
                </a:solidFill>
                <a:latin typeface="+mn-lt"/>
                <a:ea typeface="Calibri"/>
              </a:rPr>
              <a:t>«Воспитание любви к родному краю».</a:t>
            </a:r>
            <a:r>
              <a:rPr lang="ru-RU" sz="2400" i="1" dirty="0">
                <a:latin typeface="+mn-lt"/>
                <a:ea typeface="Calibri"/>
              </a:rPr>
              <a:t/>
            </a:r>
            <a:br>
              <a:rPr lang="ru-RU" sz="2400" i="1" dirty="0">
                <a:latin typeface="+mn-lt"/>
                <a:ea typeface="Calibri"/>
              </a:rPr>
            </a:br>
            <a:r>
              <a:rPr lang="ru-RU" sz="2400" b="1" i="1" u="dotDotDash" dirty="0">
                <a:solidFill>
                  <a:srgbClr val="000000"/>
                </a:solidFill>
                <a:latin typeface="+mn-lt"/>
                <a:ea typeface="Calibri"/>
              </a:rPr>
              <a:t>Совместная работа</a:t>
            </a:r>
            <a:r>
              <a:rPr lang="ru-RU" sz="2400" b="1" i="1" dirty="0">
                <a:solidFill>
                  <a:srgbClr val="000000"/>
                </a:solidFill>
                <a:latin typeface="+mn-lt"/>
                <a:ea typeface="Calibri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+mn-lt"/>
                <a:ea typeface="Calibri"/>
              </a:rPr>
              <a:t>с детьми по оформлению «Генеалогическое древо моей семьи».</a:t>
            </a:r>
            <a:r>
              <a:rPr lang="ru-RU" sz="2400" i="1" dirty="0">
                <a:latin typeface="+mn-lt"/>
                <a:ea typeface="Calibri"/>
              </a:rPr>
              <a:t/>
            </a:r>
            <a:br>
              <a:rPr lang="ru-RU" sz="2400" i="1" dirty="0">
                <a:latin typeface="+mn-lt"/>
                <a:ea typeface="Calibri"/>
              </a:rPr>
            </a:br>
            <a:r>
              <a:rPr lang="ru-RU" sz="2400" b="1" i="1" u="dotDotDash" dirty="0">
                <a:solidFill>
                  <a:srgbClr val="000000"/>
                </a:solidFill>
                <a:latin typeface="+mn-lt"/>
                <a:ea typeface="Calibri"/>
              </a:rPr>
              <a:t>Предложить </a:t>
            </a:r>
            <a:r>
              <a:rPr lang="ru-RU" sz="2400" i="1" dirty="0">
                <a:solidFill>
                  <a:srgbClr val="000000"/>
                </a:solidFill>
                <a:latin typeface="+mn-lt"/>
                <a:ea typeface="Calibri"/>
              </a:rPr>
              <a:t>родителям принести семейные фотографии для оформления альбома «Моя семья».</a:t>
            </a:r>
            <a:r>
              <a:rPr lang="ru-RU" sz="2400" i="1" dirty="0">
                <a:latin typeface="+mn-lt"/>
                <a:ea typeface="Calibri"/>
              </a:rPr>
              <a:t/>
            </a:r>
            <a:br>
              <a:rPr lang="ru-RU" sz="2400" i="1" dirty="0">
                <a:latin typeface="+mn-lt"/>
                <a:ea typeface="Calibri"/>
              </a:rPr>
            </a:br>
            <a:r>
              <a:rPr lang="ru-RU" sz="2400" b="1" i="1" u="dotDotDash" dirty="0">
                <a:solidFill>
                  <a:srgbClr val="000000"/>
                </a:solidFill>
                <a:latin typeface="+mn-lt"/>
                <a:ea typeface="Calibri"/>
              </a:rPr>
              <a:t>Индивидуальные беседы</a:t>
            </a:r>
            <a:r>
              <a:rPr lang="ru-RU" sz="2400" b="1" i="1" dirty="0">
                <a:solidFill>
                  <a:srgbClr val="000000"/>
                </a:solidFill>
                <a:latin typeface="+mn-lt"/>
                <a:ea typeface="Calibri"/>
              </a:rPr>
              <a:t> </a:t>
            </a:r>
            <a:r>
              <a:rPr lang="ru-RU" sz="2400" i="1" dirty="0">
                <a:solidFill>
                  <a:srgbClr val="000000"/>
                </a:solidFill>
                <a:latin typeface="+mn-lt"/>
                <a:ea typeface="Calibri"/>
              </a:rPr>
              <a:t>с родителями о том, как учить детей любить и охранять природу, и о том, как знакомить детей с родным городом.</a:t>
            </a:r>
            <a:r>
              <a:rPr lang="ru-RU" sz="2400" i="1" dirty="0">
                <a:latin typeface="+mn-lt"/>
                <a:ea typeface="Calibri"/>
              </a:rPr>
              <a:t/>
            </a:r>
            <a:br>
              <a:rPr lang="ru-RU" sz="2400" i="1" dirty="0">
                <a:latin typeface="+mn-lt"/>
                <a:ea typeface="Calibri"/>
              </a:rPr>
            </a:br>
            <a:r>
              <a:rPr lang="ru-RU" sz="2400" b="1" i="1" u="dotDotDash" dirty="0">
                <a:solidFill>
                  <a:srgbClr val="000000"/>
                </a:solidFill>
                <a:latin typeface="+mn-lt"/>
                <a:ea typeface="Times New Roman"/>
              </a:rPr>
              <a:t>Предложить родителям</a:t>
            </a:r>
            <a:r>
              <a:rPr lang="ru-RU" sz="2400" i="1" dirty="0">
                <a:solidFill>
                  <a:srgbClr val="000000"/>
                </a:solidFill>
                <a:latin typeface="+mn-lt"/>
                <a:ea typeface="Times New Roman"/>
              </a:rPr>
              <a:t> совместные с детьми прогулки, во время которых малыши знакомятся с местностью, любуясь самыми прекрасными местами своей малой родины.</a:t>
            </a:r>
            <a:r>
              <a:rPr lang="ru-RU" sz="2400" i="1" dirty="0">
                <a:latin typeface="+mn-lt"/>
                <a:ea typeface="Times New Roman"/>
              </a:rPr>
              <a:t/>
            </a:r>
            <a:br>
              <a:rPr lang="ru-RU" sz="2400" i="1" dirty="0">
                <a:latin typeface="+mn-lt"/>
                <a:ea typeface="Times New Roman"/>
              </a:rPr>
            </a:b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95000"/>
                  <a:lumOff val="5000"/>
                </a:sys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369529"/>
            <a:ext cx="524214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Взаимодействие с родителями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92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76672"/>
            <a:ext cx="498085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Город, в котором я живу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6679" y="1907832"/>
            <a:ext cx="413433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Рассматривание книжки-раскладушки</a:t>
            </a:r>
          </a:p>
          <a:p>
            <a:pPr algn="ctr"/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«Я здесь живу»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99989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ф</a:t>
            </a:r>
            <a:r>
              <a:rPr lang="ru-RU" i="1" dirty="0" smtClean="0"/>
              <a:t>ормировать </a:t>
            </a:r>
            <a:r>
              <a:rPr lang="ru-RU" i="1" dirty="0"/>
              <a:t>представления о родном городе. Учить детей называть родной город.</a:t>
            </a:r>
            <a:endParaRPr lang="ru-RU" dirty="0"/>
          </a:p>
          <a:p>
            <a:r>
              <a:rPr lang="ru-RU" i="1" dirty="0"/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85271" y="978402"/>
            <a:ext cx="745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Цель:</a:t>
            </a:r>
            <a:endParaRPr lang="ru-RU" b="1" i="1" dirty="0"/>
          </a:p>
        </p:txBody>
      </p:sp>
      <p:pic>
        <p:nvPicPr>
          <p:cNvPr id="13" name="Picture 3" descr="C:\Users\Светлана\OneDrive\Рабочий стол\пд\WhatsApp Image 2025-11-16 at 17.22.0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2401346" cy="1583110"/>
          </a:xfrm>
          <a:prstGeom prst="rect">
            <a:avLst/>
          </a:prstGeom>
          <a:noFill/>
        </p:spPr>
      </p:pic>
      <p:pic>
        <p:nvPicPr>
          <p:cNvPr id="14" name="Picture 4" descr="C:\Users\Светлана\OneDrive\Рабочий стол\пд\WhatsApp Image 2025-11-16 at 17.22.10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2989">
            <a:off x="6588224" y="1556792"/>
            <a:ext cx="1994306" cy="1432161"/>
          </a:xfrm>
          <a:prstGeom prst="rect">
            <a:avLst/>
          </a:prstGeom>
          <a:noFill/>
        </p:spPr>
      </p:pic>
      <p:pic>
        <p:nvPicPr>
          <p:cNvPr id="15" name="Picture 2" descr="C:\Users\Светлана\OneDrive\Рабочий стол\пд\WhatsApp Image 2025-11-16 at 17.22.1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933056"/>
            <a:ext cx="3984457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220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76672"/>
            <a:ext cx="498085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Город, в котором я живу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3559" y="1340768"/>
            <a:ext cx="3585213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«аппликация  </a:t>
            </a:r>
            <a:r>
              <a:rPr lang="ru-RU" sz="1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аксай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 мой город»</a:t>
            </a:r>
            <a:endParaRPr lang="ru-RU" sz="1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1" name="Picture 3" descr="C:\Users\Светлана\OneDrive\Рабочий стол\пд\WhatsApp Image 2025-11-16 at 18.14.02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132856"/>
            <a:ext cx="2279576" cy="2033718"/>
          </a:xfrm>
          <a:prstGeom prst="rect">
            <a:avLst/>
          </a:prstGeom>
          <a:noFill/>
        </p:spPr>
      </p:pic>
      <p:pic>
        <p:nvPicPr>
          <p:cNvPr id="2053" name="Picture 5" descr="C:\Users\Светлана\OneDrive\Рабочий стол\пд\WhatsApp Image 2025-11-16 at 18.14.03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60848"/>
            <a:ext cx="2033718" cy="2063552"/>
          </a:xfrm>
          <a:prstGeom prst="rect">
            <a:avLst/>
          </a:prstGeom>
          <a:noFill/>
        </p:spPr>
      </p:pic>
      <p:pic>
        <p:nvPicPr>
          <p:cNvPr id="2055" name="Picture 7" descr="C:\Users\Светлана\OneDrive\Рабочий стол\пд\WhatsApp Image 2025-11-16 at 18.14.0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132856"/>
            <a:ext cx="2711624" cy="2033718"/>
          </a:xfrm>
          <a:prstGeom prst="rect">
            <a:avLst/>
          </a:prstGeom>
          <a:noFill/>
        </p:spPr>
      </p:pic>
      <p:pic>
        <p:nvPicPr>
          <p:cNvPr id="2058" name="Picture 10" descr="C:\Users\Светлана\OneDrive\Рабочий стол\пд\WhatsApp Image 2025-11-16 at 18.14.08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182829">
            <a:off x="939995" y="3965700"/>
            <a:ext cx="2033718" cy="2711624"/>
          </a:xfrm>
          <a:prstGeom prst="rect">
            <a:avLst/>
          </a:prstGeom>
          <a:noFill/>
        </p:spPr>
      </p:pic>
      <p:pic>
        <p:nvPicPr>
          <p:cNvPr id="2059" name="Picture 11" descr="C:\Users\Светлана\OneDrive\Рабочий стол\пд\WhatsApp Image 2025-11-16 at 18.14.08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437112"/>
            <a:ext cx="2711624" cy="2033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059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346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на тему: «Моя малая Родина»</vt:lpstr>
      <vt:lpstr>Моя малая родина</vt:lpstr>
      <vt:lpstr>Слайд 3</vt:lpstr>
      <vt:lpstr>Слайд 4</vt:lpstr>
      <vt:lpstr>Знакомя детей нашей группы с понятием «малая Родина», мы поставили для себя цель: помочь детям лучше узнать свою семью, свой дом, детский сад, родной город. Для родителей своя цель: заинтересовать жизнью детей в детском саду, вовлечь в совместную деятельность по воспитанию наших детей.</vt:lpstr>
      <vt:lpstr>Консультация для родителей «Воспитание любви к родному краю». Совместная работа с детьми по оформлению «Генеалогическое древо моей семьи». Предложить родителям принести семейные фотографии для оформления альбома «Моя семья». Индивидуальные беседы с родителями о том, как учить детей любить и охранять природу, и о том, как знакомить детей с родным городом. Предложить родителям совместные с детьми прогулки, во время которых малыши знакомятся с местностью, любуясь самыми прекрасными местами своей малой родины.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 «Светлый край берез,  моя Россия» 3</dc:title>
  <dc:creator>Ольга Михайловна</dc:creator>
  <cp:lastModifiedBy>Светлана</cp:lastModifiedBy>
  <cp:revision>68</cp:revision>
  <dcterms:created xsi:type="dcterms:W3CDTF">2014-10-10T20:01:10Z</dcterms:created>
  <dcterms:modified xsi:type="dcterms:W3CDTF">2025-11-16T15:22:31Z</dcterms:modified>
</cp:coreProperties>
</file>